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4"/>
  </p:notesMasterIdLst>
  <p:sldIdLst>
    <p:sldId id="265" r:id="rId6"/>
    <p:sldId id="257" r:id="rId7"/>
    <p:sldId id="260" r:id="rId8"/>
    <p:sldId id="258" r:id="rId9"/>
    <p:sldId id="259" r:id="rId10"/>
    <p:sldId id="261" r:id="rId11"/>
    <p:sldId id="262" r:id="rId12"/>
    <p:sldId id="263" r:id="rId13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45" autoAdjust="0"/>
    <p:restoredTop sz="92842" autoAdjust="0"/>
  </p:normalViewPr>
  <p:slideViewPr>
    <p:cSldViewPr snapToGrid="0" showGuides="1">
      <p:cViewPr varScale="1">
        <p:scale>
          <a:sx n="146" d="100"/>
          <a:sy n="146" d="100"/>
        </p:scale>
        <p:origin x="288" y="108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customXml" Target="../customXml/item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2022-09-15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7155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Patientnämnden Norrbotten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>
          <a:xfrm>
            <a:off x="173971" y="4834219"/>
            <a:ext cx="7133977" cy="725010"/>
          </a:xfrm>
        </p:spPr>
        <p:txBody>
          <a:bodyPr/>
          <a:lstStyle/>
          <a:p>
            <a:r>
              <a:rPr lang="sv-SE" altLang="sv-SE" sz="1500" i="1" dirty="0">
                <a:solidFill>
                  <a:schemeClr val="bg1"/>
                </a:solidFill>
              </a:rPr>
              <a:t>Patientnämnden </a:t>
            </a:r>
            <a:r>
              <a:rPr lang="sv-SE" altLang="sv-SE" sz="1500" i="1" dirty="0" smtClean="0">
                <a:solidFill>
                  <a:schemeClr val="bg1"/>
                </a:solidFill>
              </a:rPr>
              <a:t>är ett </a:t>
            </a:r>
            <a:r>
              <a:rPr lang="sv-SE" altLang="sv-SE" sz="1500" i="1" dirty="0">
                <a:solidFill>
                  <a:schemeClr val="bg1"/>
                </a:solidFill>
              </a:rPr>
              <a:t>samarbete mellan Region </a:t>
            </a:r>
            <a:r>
              <a:rPr lang="sv-SE" altLang="sv-SE" sz="1500" i="1" dirty="0" smtClean="0">
                <a:solidFill>
                  <a:schemeClr val="bg1"/>
                </a:solidFill>
              </a:rPr>
              <a:t>Norrbotten </a:t>
            </a:r>
            <a:br>
              <a:rPr lang="sv-SE" altLang="sv-SE" sz="1500" i="1" dirty="0" smtClean="0">
                <a:solidFill>
                  <a:schemeClr val="bg1"/>
                </a:solidFill>
              </a:rPr>
            </a:br>
            <a:r>
              <a:rPr lang="sv-SE" altLang="sv-SE" sz="1500" i="1" dirty="0" smtClean="0">
                <a:solidFill>
                  <a:schemeClr val="bg1"/>
                </a:solidFill>
              </a:rPr>
              <a:t>och </a:t>
            </a:r>
            <a:r>
              <a:rPr lang="sv-SE" altLang="sv-SE" sz="1500" i="1" dirty="0">
                <a:solidFill>
                  <a:schemeClr val="bg1"/>
                </a:solidFill>
              </a:rPr>
              <a:t>samtliga kommuner i Norrbotten</a:t>
            </a:r>
          </a:p>
          <a:p>
            <a:endParaRPr lang="sv-SE" dirty="0"/>
          </a:p>
        </p:txBody>
      </p:sp>
      <p:pic>
        <p:nvPicPr>
          <p:cNvPr id="4" name="Picture 3" descr="\\nll.se\hemkataloger\katalog2\lbjesmuh\USF\Skrivbord\15387612_1796791163904185_594159103_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979" y="462507"/>
            <a:ext cx="64579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latshållare för text 2"/>
          <p:cNvSpPr txBox="1">
            <a:spLocks/>
          </p:cNvSpPr>
          <p:nvPr/>
        </p:nvSpPr>
        <p:spPr>
          <a:xfrm>
            <a:off x="1000965" y="3367731"/>
            <a:ext cx="7133977" cy="1108015"/>
          </a:xfrm>
          <a:prstGeom prst="rect">
            <a:avLst/>
          </a:prstGeom>
        </p:spPr>
        <p:txBody>
          <a:bodyPr anchor="ctr"/>
          <a:lstStyle>
            <a:lvl1pPr marL="0" indent="0" algn="ctr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None/>
              <a:defRPr sz="2000" b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20725" indent="-18415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r>
              <a:rPr lang="sv-SE" kern="0" dirty="0"/>
              <a:t>Patientnämndens </a:t>
            </a:r>
            <a:r>
              <a:rPr lang="sv-SE" kern="0" dirty="0" smtClean="0"/>
              <a:t>utbildningsdag</a:t>
            </a:r>
          </a:p>
          <a:p>
            <a:r>
              <a:rPr lang="sv-SE" kern="0" dirty="0" smtClean="0"/>
              <a:t>2022-04-25</a:t>
            </a:r>
            <a:endParaRPr lang="sv-SE" kern="0" dirty="0"/>
          </a:p>
        </p:txBody>
      </p:sp>
    </p:spTree>
    <p:extLst>
      <p:ext uri="{BB962C8B-B14F-4D97-AF65-F5344CB8AC3E}">
        <p14:creationId xmlns:p14="http://schemas.microsoft.com/office/powerpoint/2010/main" val="258202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Patientnämndsärenden inom obstetrik och gynekologi i Norrbotten 2020-2022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2982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Syftet med rapporten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Målsättning med rapporten </a:t>
            </a:r>
          </a:p>
          <a:p>
            <a:r>
              <a:rPr lang="sv-SE" dirty="0" smtClean="0"/>
              <a:t>Vilka frågeställningar ska besvaras</a:t>
            </a:r>
          </a:p>
          <a:p>
            <a:r>
              <a:rPr lang="sv-SE" dirty="0" smtClean="0"/>
              <a:t>Vilken tidsperiod ska omfattas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282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Antal ärenden 2020-20220401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2020; 28 ärenden</a:t>
            </a:r>
          </a:p>
          <a:p>
            <a:r>
              <a:rPr lang="sv-SE" dirty="0" smtClean="0"/>
              <a:t>2021; 55 ärenden</a:t>
            </a:r>
          </a:p>
          <a:p>
            <a:r>
              <a:rPr lang="sv-SE" dirty="0" smtClean="0"/>
              <a:t>2022 till och med 220401; 15 ärenden</a:t>
            </a:r>
          </a:p>
          <a:p>
            <a:endParaRPr lang="sv-SE" dirty="0"/>
          </a:p>
          <a:p>
            <a:endParaRPr lang="sv-SE" dirty="0" smtClean="0"/>
          </a:p>
          <a:p>
            <a:r>
              <a:rPr lang="sv-SE" dirty="0" smtClean="0"/>
              <a:t>2020 t o m 200401; 5 ärenden</a:t>
            </a:r>
          </a:p>
          <a:p>
            <a:r>
              <a:rPr lang="sv-SE" dirty="0" smtClean="0"/>
              <a:t>2021 t om 210401; 14 ärenden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6474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kan vi ta fram ur systemet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 smtClean="0"/>
              <a:t>Huvudkategorier</a:t>
            </a:r>
          </a:p>
          <a:p>
            <a:r>
              <a:rPr lang="sv-SE" sz="1100" dirty="0" smtClean="0"/>
              <a:t>Vård och behandling</a:t>
            </a:r>
          </a:p>
          <a:p>
            <a:r>
              <a:rPr lang="sv-SE" sz="1100" dirty="0" smtClean="0"/>
              <a:t>Resultat</a:t>
            </a:r>
          </a:p>
          <a:p>
            <a:r>
              <a:rPr lang="sv-SE" sz="1100" dirty="0" smtClean="0"/>
              <a:t>Kommunikation</a:t>
            </a:r>
          </a:p>
          <a:p>
            <a:r>
              <a:rPr lang="sv-SE" sz="1100" dirty="0" smtClean="0"/>
              <a:t>Dokumentation och sekretess</a:t>
            </a:r>
          </a:p>
          <a:p>
            <a:r>
              <a:rPr lang="sv-SE" sz="1100" dirty="0" smtClean="0"/>
              <a:t>Ekonomi</a:t>
            </a:r>
          </a:p>
          <a:p>
            <a:r>
              <a:rPr lang="sv-SE" sz="1100" dirty="0" smtClean="0"/>
              <a:t>Tillgänglighet</a:t>
            </a:r>
          </a:p>
          <a:p>
            <a:r>
              <a:rPr lang="sv-SE" sz="1100" dirty="0" smtClean="0"/>
              <a:t>Vårdansvar och organisation</a:t>
            </a:r>
          </a:p>
          <a:p>
            <a:r>
              <a:rPr lang="sv-SE" sz="1100" dirty="0" smtClean="0"/>
              <a:t>Administrativ hantering</a:t>
            </a:r>
          </a:p>
          <a:p>
            <a:r>
              <a:rPr lang="sv-SE" sz="1100" dirty="0" smtClean="0"/>
              <a:t>Övrigt</a:t>
            </a:r>
          </a:p>
          <a:p>
            <a:pPr marL="0" indent="0">
              <a:buNone/>
            </a:pP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2456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kan vi ta fram ur systemet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 smtClean="0"/>
              <a:t>Underkategorier, exempel</a:t>
            </a:r>
          </a:p>
          <a:p>
            <a:r>
              <a:rPr lang="sv-SE" sz="1100" dirty="0" smtClean="0"/>
              <a:t>Undersökning/bedömning</a:t>
            </a:r>
          </a:p>
          <a:p>
            <a:r>
              <a:rPr lang="sv-SE" sz="1100" dirty="0" smtClean="0"/>
              <a:t>Diagnos</a:t>
            </a:r>
          </a:p>
          <a:p>
            <a:r>
              <a:rPr lang="sv-SE" sz="1100" dirty="0" smtClean="0"/>
              <a:t>Behandling</a:t>
            </a:r>
          </a:p>
          <a:p>
            <a:endParaRPr lang="sv-SE" sz="1100" dirty="0" smtClean="0"/>
          </a:p>
          <a:p>
            <a:r>
              <a:rPr lang="sv-SE" sz="1100" dirty="0" smtClean="0"/>
              <a:t>Information</a:t>
            </a:r>
          </a:p>
          <a:p>
            <a:r>
              <a:rPr lang="sv-SE" sz="1100" dirty="0" smtClean="0"/>
              <a:t>Delaktighet</a:t>
            </a:r>
          </a:p>
          <a:p>
            <a:r>
              <a:rPr lang="sv-SE" sz="1100" dirty="0" smtClean="0"/>
              <a:t>Bemötande</a:t>
            </a:r>
            <a:endParaRPr lang="sv-SE" sz="1100" dirty="0"/>
          </a:p>
          <a:p>
            <a:endParaRPr lang="sv-SE" sz="1100" dirty="0" smtClean="0"/>
          </a:p>
          <a:p>
            <a:endParaRPr lang="sv-SE" b="1" dirty="0" smtClean="0"/>
          </a:p>
          <a:p>
            <a:endParaRPr lang="sv-SE" b="1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64631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kan vi ta fram ur systemet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Åldersfördelning</a:t>
            </a:r>
          </a:p>
          <a:p>
            <a:r>
              <a:rPr lang="sv-SE" dirty="0" smtClean="0"/>
              <a:t>Vilken verksamhet rör ärendet; </a:t>
            </a:r>
            <a:br>
              <a:rPr lang="sv-SE" dirty="0" smtClean="0"/>
            </a:br>
            <a:r>
              <a:rPr lang="sv-SE" dirty="0" smtClean="0"/>
              <a:t>BB/förlossning Gällivare eller Sunderbyn</a:t>
            </a:r>
            <a:br>
              <a:rPr lang="sv-SE" dirty="0" smtClean="0"/>
            </a:br>
            <a:r>
              <a:rPr lang="sv-SE" dirty="0" smtClean="0"/>
              <a:t>Gynmottagning Gällivare, Kiruna, Piteå eller Sunderbyn</a:t>
            </a:r>
          </a:p>
          <a:p>
            <a:r>
              <a:rPr lang="sv-SE" dirty="0" smtClean="0"/>
              <a:t>Avidentifierade ärenden (patientens beskrivning av händelsen)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9414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Möjligt att ta fram ur systemet (kräver större arbetsinsats)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Tid för handläggning (fr o m när ärendet inkom t o m utskickat svar)</a:t>
            </a:r>
          </a:p>
          <a:p>
            <a:r>
              <a:rPr lang="sv-SE" dirty="0"/>
              <a:t>Vem anmälde ärendet (patient, anhörig)</a:t>
            </a:r>
          </a:p>
          <a:p>
            <a:r>
              <a:rPr lang="sv-SE" dirty="0" smtClean="0"/>
              <a:t>Patientens hemort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811921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38065670135242ccc7b4bd0893aa0943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f82f40d26f4026e890d49a7589b54cc0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 xsi:nil="true"/>
    <NLLInformationclass xmlns="http://schemas.microsoft.com/sharepoint/v3">Publik</NLLInformationclass>
    <AnsvarigQuickpart xmlns="http://schemas.microsoft.com/sharepoint/v3">Satu Norsten Manninen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InformationCollectionTaxHTField0 xmlns="http://schemas.microsoft.com/sharepoint/v3">
      <Terms xmlns="http://schemas.microsoft.com/office/infopath/2007/PartnerControls"/>
    </NLLInformationCollectionTaxHTField0>
    <NLLThinningTime xmlns="http://schemas.microsoft.com/sharepoint/v3">2025-10-03T22:00:00+00:00</NLLThinningTime>
    <NLLPublishDateQuickpart xmlns="http://schemas.microsoft.com/sharepoint/v3">2022-10-04</NLLPublishDateQuickpart>
    <NLLPublishingstatus xmlns="http://schemas.microsoft.com/sharepoint/v3">Publicerad</NLLPublishingstatus>
    <NLLPublishDate xmlns="http://schemas.microsoft.com/sharepoint/v3">2022-10-03T22:00:00+00:00</NLLPublishDate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Funktionsområde PaN</TermName>
          <TermId xmlns="http://schemas.microsoft.com/office/infopath/2007/PartnerControls">199dd295-cf0c-4bb3-a8df-1cc2e8325b2e</TermId>
        </TermInfo>
      </Terms>
    </NLLProducerPlaceTaxHTField0>
    <NLLEstablishedByQuickpart xmlns="http://schemas.microsoft.com/sharepoint/v3">Kirsti Jussila</NLLEstablishedByQuickpart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prdProcessTaxHTField0 xmlns="http://schemas.microsoft.com/sharepoint/v3">
      <Terms xmlns="http://schemas.microsoft.com/office/infopath/2007/PartnerControls"/>
    </prdProcessTaxHTField0>
    <NLLVersion xmlns="http://schemas.microsoft.com/sharepoint/v3">1.0</NLLVersion>
    <NLLLockWorkflows xmlns="http://schemas.microsoft.com/sharepoint/v3">false</NLLLockWorkflows>
    <NLLEstablishedBy xmlns="http://schemas.microsoft.com/sharepoint/v3">
      <UserInfo>
        <DisplayName>Kirsti Jussila</DisplayName>
        <AccountId>266</AccountId>
        <AccountType/>
      </UserInfo>
    </NLLEstablishedBy>
    <NLLModifiedBy xmlns="http://schemas.microsoft.com/sharepoint/v3">Kirsti Jussila</NLLModifiedBy>
    <NLLDocumentIDValue xmlns="http://schemas.microsoft.com/sharepoint/v3">ARBGRP651-1226513768-552</NLLDocumentIDValue>
    <TaxKeywordTaxHTField xmlns="c7918ce9-5289-4a18-805d-4141408e948c">
      <Terms xmlns="http://schemas.microsoft.com/office/infopath/2007/PartnerControls"/>
    </TaxKeywordTaxHTField>
    <_dlc_DocId xmlns="c7918ce9-5289-4a18-805d-4141408e948c">ARBGRP651-1226513768-552</_dlc_DocId>
    <_dlc_DocIdUrl xmlns="c7918ce9-5289-4a18-805d-4141408e948c">
      <Url>http://spportal.extvis.local/process/administrativ/_layouts/15/DocIdRedir.aspx?ID=ARBGRP651-1226513768-552</Url>
      <Description>ARBGRP651-1226513768-552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2025-11-03T23:00:00+00:00</_dlc_ExpireDate>
    <VISResponsible xmlns="e1dec489-f745-4ed5-9c00-958a11aea6df">
      <UserInfo>
        <DisplayName>Satu Norsten Manninen</DisplayName>
        <AccountId>1239</AccountId>
        <AccountType/>
      </UserInfo>
    </VISResponsible>
    <VIS_DocumentId xmlns="e1dec489-f745-4ed5-9c00-958a11aea6df">
      <Url>https://samarbeta.nll.se/producentplats/funktionsomradepan/_layouts/15/DocIdRedir.aspx?ID=ARBGRP651-1226513768-552</Url>
      <Description>ARBGRP651-1226513768-552</Description>
    </VIS_DocumentId>
    <DocumentStatus xmlns="e1dec489-f745-4ed5-9c00-958a11aea6df">
      <Url>https://samarbeta.nll.se/producentplats/funktionsomradepan/_layouts/15/wrkstat.aspx?List=1f33c634-3255-4d1d-b6f1-03a4b57b86f5&amp;WorkflowInstanceName=31cf21b7-f991-4188-b5ee-6324bd5fb306</Url>
      <Description>Publicerad</Description>
    </DocumentStatus>
    <_dlc_Exempt xmlns="http://schemas.microsoft.com/sharepoint/v3">false</_dlc_Exempt>
  </documentManagement>
</p:properties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9537D3-B675-460C-BA8C-56B65D68B415}"/>
</file>

<file path=customXml/itemProps2.xml><?xml version="1.0" encoding="utf-8"?>
<ds:datastoreItem xmlns:ds="http://schemas.openxmlformats.org/officeDocument/2006/customXml" ds:itemID="{EBDE8C27-68AB-4D88-8FEE-87DC46DC3638}"/>
</file>

<file path=customXml/itemProps3.xml><?xml version="1.0" encoding="utf-8"?>
<ds:datastoreItem xmlns:ds="http://schemas.openxmlformats.org/officeDocument/2006/customXml" ds:itemID="{402CBA54-0CCA-4C6F-8B18-BB7DF4D4D382}">
  <ds:schemaRefs>
    <ds:schemaRef ds:uri="http://schemas.microsoft.com/sharepoint/v3"/>
    <ds:schemaRef ds:uri="http://purl.org/dc/elements/1.1/"/>
    <ds:schemaRef ds:uri="1f33c634-3255-4d1d-b6f1-03a4b57b86f5"/>
    <ds:schemaRef ds:uri="b047924c-7def-4cc5-95d2-c476e39574e5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C802EDDA-998D-4068-8AE6-94DA3B9FED4A}"/>
</file>

<file path=customXml/itemProps5.xml><?xml version="1.0" encoding="utf-8"?>
<ds:datastoreItem xmlns:ds="http://schemas.openxmlformats.org/officeDocument/2006/customXml" ds:itemID="{471D81D0-D4C8-4E9D-9532-9C41E4AF986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159</Words>
  <Application>Microsoft Office PowerPoint</Application>
  <PresentationFormat>Bildspel på skärmen (16:9)</PresentationFormat>
  <Paragraphs>51</Paragraphs>
  <Slides>8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Region Norrbotten_vit</vt:lpstr>
      <vt:lpstr>Patientnämnden Norrbotten</vt:lpstr>
      <vt:lpstr>Patientnämndsärenden inom obstetrik och gynekologi i Norrbotten 2020-2022</vt:lpstr>
      <vt:lpstr>Syftet med rapporten</vt:lpstr>
      <vt:lpstr>Antal ärenden 2020-20220401</vt:lpstr>
      <vt:lpstr>Vad kan vi ta fram ur systemet</vt:lpstr>
      <vt:lpstr>Vad kan vi ta fram ur systemet</vt:lpstr>
      <vt:lpstr>Vad kan vi ta fram ur systemet</vt:lpstr>
      <vt:lpstr>Möjligt att ta fram ur systemet (kräver större arbetsinsats)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Obstetrik och gynekologi 2020-2022</dc:title>
  <dc:creator>Kirsti Jussila</dc:creator>
  <cp:keywords/>
  <cp:lastModifiedBy>Kirsti Jussila</cp:lastModifiedBy>
  <cp:revision>8</cp:revision>
  <cp:lastPrinted>2015-10-01T11:12:07Z</cp:lastPrinted>
  <dcterms:created xsi:type="dcterms:W3CDTF">2017-03-16T14:21:56Z</dcterms:created>
  <dcterms:modified xsi:type="dcterms:W3CDTF">2022-09-15T13:27:16Z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NLLProducerPlace">
    <vt:lpwstr>6944</vt:lpwstr>
  </property>
  <property fmtid="{D5CDD505-2E9C-101B-9397-08002B2CF9AE}" pid="4" name="CareActionCodeSurgical">
    <vt:lpwstr/>
  </property>
  <property fmtid="{D5CDD505-2E9C-101B-9397-08002B2CF9AE}" pid="5" name="NLLStakeholder">
    <vt:lpwstr>1687;#|2ac66d7d-7456-4491-b0c4-3e1d538f92db</vt:lpwstr>
  </property>
  <property fmtid="{D5CDD505-2E9C-101B-9397-08002B2CF9AE}" pid="6" name="NLLInformationCollection">
    <vt:lpwstr/>
  </property>
  <property fmtid="{D5CDD505-2E9C-101B-9397-08002B2CF9AE}" pid="7" name="PsychiatricCodeTaxHTField0">
    <vt:lpwstr/>
  </property>
  <property fmtid="{D5CDD505-2E9C-101B-9397-08002B2CF9AE}" pid="8" name="TLVCodeDiagnosisTaxHTField0">
    <vt:lpwstr/>
  </property>
  <property fmtid="{D5CDD505-2E9C-101B-9397-08002B2CF9AE}" pid="9" name="ContentTypeId">
    <vt:lpwstr>0x010100D7963E0E5B7A40E5AEA07389401D709F007B1238BBD93543428C20870054E92DBF0100907CEEA6569A954C976B7824CE75F91F</vt:lpwstr>
  </property>
  <property fmtid="{D5CDD505-2E9C-101B-9397-08002B2CF9AE}" pid="10" name="SpecialtyTaxHTField0">
    <vt:lpwstr/>
  </property>
  <property fmtid="{D5CDD505-2E9C-101B-9397-08002B2CF9AE}" pid="11" name="CareActionCodeNonSurgical">
    <vt:lpwstr/>
  </property>
  <property fmtid="{D5CDD505-2E9C-101B-9397-08002B2CF9AE}" pid="12" name="NLLMtptCode">
    <vt:lpwstr/>
  </property>
  <property fmtid="{D5CDD505-2E9C-101B-9397-08002B2CF9AE}" pid="13" name="Specialty">
    <vt:lpwstr/>
  </property>
  <property fmtid="{D5CDD505-2E9C-101B-9397-08002B2CF9AE}" pid="14" name="ICD10Code">
    <vt:lpwstr/>
  </property>
  <property fmtid="{D5CDD505-2E9C-101B-9397-08002B2CF9AE}" pid="15" name="AnalysisNameTaxHTField0">
    <vt:lpwstr/>
  </property>
  <property fmtid="{D5CDD505-2E9C-101B-9397-08002B2CF9AE}" pid="16" name="NLLMeetingTypeTaxHTField0">
    <vt:lpwstr/>
  </property>
  <property fmtid="{D5CDD505-2E9C-101B-9397-08002B2CF9AE}" pid="17" name="CareActionCodeSurgicalTaxHTField0">
    <vt:lpwstr/>
  </property>
  <property fmtid="{D5CDD505-2E9C-101B-9397-08002B2CF9AE}" pid="18" name="PharmaceuticalCodeTaxHTField0">
    <vt:lpwstr/>
  </property>
  <property fmtid="{D5CDD505-2E9C-101B-9397-08002B2CF9AE}" pid="19" name="NLLTargetGroup">
    <vt:lpwstr/>
  </property>
  <property fmtid="{D5CDD505-2E9C-101B-9397-08002B2CF9AE}" pid="20" name="NLLDecisionLevelManagedTaxHTField0">
    <vt:lpwstr/>
  </property>
  <property fmtid="{D5CDD505-2E9C-101B-9397-08002B2CF9AE}" pid="21" name="CompulsoryAction">
    <vt:lpwstr/>
  </property>
  <property fmtid="{D5CDD505-2E9C-101B-9397-08002B2CF9AE}" pid="22" name="ICD10CodeTaxHTField0">
    <vt:lpwstr/>
  </property>
  <property fmtid="{D5CDD505-2E9C-101B-9397-08002B2CF9AE}" pid="23" name="NLLDecisionLevelManaged">
    <vt:lpwstr/>
  </property>
  <property fmtid="{D5CDD505-2E9C-101B-9397-08002B2CF9AE}" pid="24" name="NLLFactOwner">
    <vt:lpwstr/>
  </property>
  <property fmtid="{D5CDD505-2E9C-101B-9397-08002B2CF9AE}" pid="25" name="prdProcess">
    <vt:lpwstr/>
  </property>
  <property fmtid="{D5CDD505-2E9C-101B-9397-08002B2CF9AE}" pid="26" name="RadiologicalCode">
    <vt:lpwstr/>
  </property>
  <property fmtid="{D5CDD505-2E9C-101B-9397-08002B2CF9AE}" pid="27" name="TLVCodeAction">
    <vt:lpwstr/>
  </property>
  <property fmtid="{D5CDD505-2E9C-101B-9397-08002B2CF9AE}" pid="28" name="References">
    <vt:lpwstr/>
  </property>
  <property fmtid="{D5CDD505-2E9C-101B-9397-08002B2CF9AE}" pid="29" name="TLVCodeDiagnosis">
    <vt:lpwstr/>
  </property>
  <property fmtid="{D5CDD505-2E9C-101B-9397-08002B2CF9AE}" pid="30" name="PharmaceuticalCode">
    <vt:lpwstr/>
  </property>
  <property fmtid="{D5CDD505-2E9C-101B-9397-08002B2CF9AE}" pid="31" name="ReferencesTaxHTField0">
    <vt:lpwstr/>
  </property>
  <property fmtid="{D5CDD505-2E9C-101B-9397-08002B2CF9AE}" pid="32" name="TLVCodeActionTaxHTField0">
    <vt:lpwstr/>
  </property>
  <property fmtid="{D5CDD505-2E9C-101B-9397-08002B2CF9AE}" pid="33" name="NLLProjectTypeTaxHTField0">
    <vt:lpwstr/>
  </property>
  <property fmtid="{D5CDD505-2E9C-101B-9397-08002B2CF9AE}" pid="34" name="PsychiatricCode">
    <vt:lpwstr/>
  </property>
  <property fmtid="{D5CDD505-2E9C-101B-9397-08002B2CF9AE}" pid="35" name="RadiologicalCodeTaxHTField0">
    <vt:lpwstr/>
  </property>
  <property fmtid="{D5CDD505-2E9C-101B-9397-08002B2CF9AE}" pid="36" name="NLLDocumentType">
    <vt:lpwstr>1021</vt:lpwstr>
  </property>
  <property fmtid="{D5CDD505-2E9C-101B-9397-08002B2CF9AE}" pid="37" name="NLLProjectType">
    <vt:lpwstr/>
  </property>
  <property fmtid="{D5CDD505-2E9C-101B-9397-08002B2CF9AE}" pid="38" name="AnalysisName">
    <vt:lpwstr/>
  </property>
  <property fmtid="{D5CDD505-2E9C-101B-9397-08002B2CF9AE}" pid="39" name="NLLMtptCodeTaxHTField0">
    <vt:lpwstr/>
  </property>
  <property fmtid="{D5CDD505-2E9C-101B-9397-08002B2CF9AE}" pid="40" name="CareActionCodeNonSurgicalTaxHTField0">
    <vt:lpwstr/>
  </property>
  <property fmtid="{D5CDD505-2E9C-101B-9397-08002B2CF9AE}" pid="41" name="CompulsoryActionTaxHTField0">
    <vt:lpwstr/>
  </property>
  <property fmtid="{D5CDD505-2E9C-101B-9397-08002B2CF9AE}" pid="42" name="NLLMeetingType">
    <vt:lpwstr/>
  </property>
  <property fmtid="{D5CDD505-2E9C-101B-9397-08002B2CF9AE}" pid="43" name="NLLApprovedByQuickPart">
    <vt:lpwstr/>
  </property>
  <property fmtid="{D5CDD505-2E9C-101B-9397-08002B2CF9AE}" pid="44" name="NLLProjectDescription">
    <vt:lpwstr/>
  </property>
  <property fmtid="{D5CDD505-2E9C-101B-9397-08002B2CF9AE}" pid="45" name="NPUCode">
    <vt:lpwstr/>
  </property>
  <property fmtid="{D5CDD505-2E9C-101B-9397-08002B2CF9AE}" pid="46" name="NLLClosureDate">
    <vt:lpwstr/>
  </property>
  <property fmtid="{D5CDD505-2E9C-101B-9397-08002B2CF9AE}" pid="47" name="NLLProducerplaceID">
    <vt:lpwstr/>
  </property>
  <property fmtid="{D5CDD505-2E9C-101B-9397-08002B2CF9AE}" pid="48" name="NLLPublishedTemplate">
    <vt:lpwstr/>
  </property>
  <property fmtid="{D5CDD505-2E9C-101B-9397-08002B2CF9AE}" pid="49" name="NLLWFComment">
    <vt:lpwstr/>
  </property>
  <property fmtid="{D5CDD505-2E9C-101B-9397-08002B2CF9AE}" pid="50" name="NLLPTCName">
    <vt:lpwstr/>
  </property>
  <property fmtid="{D5CDD505-2E9C-101B-9397-08002B2CF9AE}" pid="51" name="NLLProjectUrl">
    <vt:lpwstr/>
  </property>
  <property fmtid="{D5CDD505-2E9C-101B-9397-08002B2CF9AE}" pid="52" name="NLLTemplateStatus">
    <vt:lpwstr/>
  </property>
  <property fmtid="{D5CDD505-2E9C-101B-9397-08002B2CF9AE}" pid="53" name="NLLProjectLeader">
    <vt:lpwstr/>
  </property>
  <property fmtid="{D5CDD505-2E9C-101B-9397-08002B2CF9AE}" pid="55" name="NLLDefaultTemplate">
    <vt:lpwstr/>
  </property>
  <property fmtid="{D5CDD505-2E9C-101B-9397-08002B2CF9AE}" pid="56" name="NLLApprovedBy">
    <vt:lpwstr/>
  </property>
  <property fmtid="{D5CDD505-2E9C-101B-9397-08002B2CF9AE}" pid="57" name="NLLProjectVisitor">
    <vt:lpwstr/>
  </property>
  <property fmtid="{D5CDD505-2E9C-101B-9397-08002B2CF9AE}" pid="58" name="NLLProjectDivisionTaxHTField0">
    <vt:lpwstr/>
  </property>
  <property fmtid="{D5CDD505-2E9C-101B-9397-08002B2CF9AE}" pid="59" name="NLLProjectOwner">
    <vt:lpwstr/>
  </property>
  <property fmtid="{D5CDD505-2E9C-101B-9397-08002B2CF9AE}" pid="60" name="NPUCodeTaxHTField0">
    <vt:lpwstr/>
  </property>
  <property fmtid="{D5CDD505-2E9C-101B-9397-08002B2CF9AE}" pid="61" name="NLLTemplateFolderDescription">
    <vt:lpwstr/>
  </property>
  <property fmtid="{D5CDD505-2E9C-101B-9397-08002B2CF9AE}" pid="62" name="NLLProjectOrderStatus">
    <vt:lpwstr/>
  </property>
  <property fmtid="{D5CDD505-2E9C-101B-9397-08002B2CF9AE}" pid="63" name="NLLReferenceGroup">
    <vt:lpwstr/>
  </property>
  <property fmtid="{D5CDD505-2E9C-101B-9397-08002B2CF9AE}" pid="64" name="NLLInitiationDate">
    <vt:lpwstr/>
  </property>
  <property fmtid="{D5CDD505-2E9C-101B-9397-08002B2CF9AE}" pid="66" name="NLLProjectNr">
    <vt:lpwstr/>
  </property>
  <property fmtid="{D5CDD505-2E9C-101B-9397-08002B2CF9AE}" pid="67" name="NLLWindingUpDate">
    <vt:lpwstr/>
  </property>
  <property fmtid="{D5CDD505-2E9C-101B-9397-08002B2CF9AE}" pid="68" name="NLLPTCProcessTeam">
    <vt:lpwstr/>
  </property>
  <property fmtid="{D5CDD505-2E9C-101B-9397-08002B2CF9AE}" pid="69" name="NLLImplementationDate">
    <vt:lpwstr/>
  </property>
  <property fmtid="{D5CDD505-2E9C-101B-9397-08002B2CF9AE}" pid="70" name="NLLProjectDivision">
    <vt:lpwstr/>
  </property>
  <property fmtid="{D5CDD505-2E9C-101B-9397-08002B2CF9AE}" pid="71" name="NLLLatestProjectTrackingDate">
    <vt:lpwstr/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NLLProjectLeaderDiv">
    <vt:lpwstr/>
  </property>
  <property fmtid="{D5CDD505-2E9C-101B-9397-08002B2CF9AE}" pid="77" name="NLLProjectName">
    <vt:lpwstr/>
  </property>
  <property fmtid="{D5CDD505-2E9C-101B-9397-08002B2CF9AE}" pid="78" name="NLLProjectStatus">
    <vt:lpwstr/>
  </property>
  <property fmtid="{D5CDD505-2E9C-101B-9397-08002B2CF9AE}" pid="79" name="NLLSteeringGroup">
    <vt:lpwstr/>
  </property>
  <property fmtid="{D5CDD505-2E9C-101B-9397-08002B2CF9AE}" pid="80" name="_dlc_policyId">
    <vt:lpwstr>0x010100D7963E0E5B7A40E5AEA07389401D709F007B1238BBD93543428C20870054E92DBF|1214505165</vt:lpwstr>
  </property>
  <property fmtid="{D5CDD505-2E9C-101B-9397-08002B2CF9AE}" pid="81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2" name="_dlc_DocIdItemGuid">
    <vt:lpwstr>870f8a1f-b8d6-49f1-874e-8d0da93e39a7</vt:lpwstr>
  </property>
  <property fmtid="{D5CDD505-2E9C-101B-9397-08002B2CF9AE}" pid="83" name="Godkänn dokument(1)">
    <vt:lpwstr>, </vt:lpwstr>
  </property>
  <property fmtid="{D5CDD505-2E9C-101B-9397-08002B2CF9AE}" pid="84" name="Granska dokument(1)">
    <vt:lpwstr>, </vt:lpwstr>
  </property>
  <property fmtid="{D5CDD505-2E9C-101B-9397-08002B2CF9AE}" pid="86" name="Godkänn dokument">
    <vt:lpwstr>, </vt:lpwstr>
  </property>
  <property fmtid="{D5CDD505-2E9C-101B-9397-08002B2CF9AE}" pid="88" name="Granska dokument">
    <vt:lpwstr>, </vt:lpwstr>
  </property>
  <property fmtid="{D5CDD505-2E9C-101B-9397-08002B2CF9AE}" pid="89" name="Publicera dokument">
    <vt:lpwstr>, </vt:lpwstr>
  </property>
  <property fmtid="{D5CDD505-2E9C-101B-9397-08002B2CF9AE}" pid="90" name="TaxCatchAll">
    <vt:lpwstr>6944;#;#1021;#;#1687;#</vt:lpwstr>
  </property>
  <property fmtid="{D5CDD505-2E9C-101B-9397-08002B2CF9AE}" pid="92" name="_dlc_ItemStageId">
    <vt:lpwstr/>
  </property>
  <property fmtid="{D5CDD505-2E9C-101B-9397-08002B2CF9AE}" pid="94" name="Order">
    <vt:r8>2196100</vt:r8>
  </property>
  <property fmtid="{D5CDD505-2E9C-101B-9397-08002B2CF9AE}" pid="95" name="xd_ProgID">
    <vt:lpwstr/>
  </property>
  <property fmtid="{D5CDD505-2E9C-101B-9397-08002B2CF9AE}" pid="96" name="_SourceUrl">
    <vt:lpwstr/>
  </property>
  <property fmtid="{D5CDD505-2E9C-101B-9397-08002B2CF9AE}" pid="97" name="_SharedFileIndex">
    <vt:lpwstr/>
  </property>
  <property fmtid="{D5CDD505-2E9C-101B-9397-08002B2CF9AE}" pid="98" name="TemplateUrl">
    <vt:lpwstr/>
  </property>
  <property fmtid="{D5CDD505-2E9C-101B-9397-08002B2CF9AE}" pid="100" name="NLLDecisionLevelGoverning">
    <vt:lpwstr/>
  </property>
  <property fmtid="{D5CDD505-2E9C-101B-9397-08002B2CF9AE}" pid="101" name="NLLFactOwnerText">
    <vt:lpwstr/>
  </property>
  <property fmtid="{D5CDD505-2E9C-101B-9397-08002B2CF9AE}" pid="102" name="xd_Signature">
    <vt:bool>false</vt:bool>
  </property>
  <property fmtid="{D5CDD505-2E9C-101B-9397-08002B2CF9AE}" pid="103" name="NLLDecisionLevel">
    <vt:lpwstr/>
  </property>
  <property fmtid="{D5CDD505-2E9C-101B-9397-08002B2CF9AE}" pid="104" name="NLLPTCProcessLeader">
    <vt:lpwstr/>
  </property>
  <property fmtid="{D5CDD505-2E9C-101B-9397-08002B2CF9AE}" pid="106" name="NLLPTCVISEditor">
    <vt:lpwstr/>
  </property>
</Properties>
</file>